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3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363" r:id="rId3"/>
    <p:sldId id="452" r:id="rId4"/>
    <p:sldId id="454" r:id="rId5"/>
    <p:sldId id="455" r:id="rId6"/>
    <p:sldId id="456" r:id="rId7"/>
    <p:sldId id="459" r:id="rId8"/>
    <p:sldId id="473" r:id="rId9"/>
    <p:sldId id="474" r:id="rId10"/>
    <p:sldId id="457" r:id="rId11"/>
    <p:sldId id="458" r:id="rId12"/>
    <p:sldId id="460" r:id="rId13"/>
    <p:sldId id="461" r:id="rId14"/>
    <p:sldId id="369" r:id="rId15"/>
    <p:sldId id="462" r:id="rId16"/>
    <p:sldId id="463" r:id="rId17"/>
    <p:sldId id="464" r:id="rId18"/>
    <p:sldId id="466" r:id="rId19"/>
    <p:sldId id="467" r:id="rId20"/>
    <p:sldId id="471" r:id="rId21"/>
    <p:sldId id="468" r:id="rId22"/>
    <p:sldId id="469" r:id="rId23"/>
    <p:sldId id="470" r:id="rId24"/>
    <p:sldId id="472" r:id="rId25"/>
  </p:sldIdLst>
  <p:sldSz cx="9144000" cy="5143500" type="screen16x9"/>
  <p:notesSz cx="6858000" cy="9144000"/>
  <p:defaultTextStyle>
    <a:defPPr>
      <a:defRPr lang="ko-KR"/>
    </a:defPPr>
    <a:lvl1pPr marL="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113" userDrawn="1">
          <p15:clr>
            <a:srgbClr val="A4A3A4"/>
          </p15:clr>
        </p15:guide>
        <p15:guide id="4" orient="horz" pos="62" userDrawn="1">
          <p15:clr>
            <a:srgbClr val="A4A3A4"/>
          </p15:clr>
        </p15:guide>
        <p15:guide id="5" orient="horz" pos="540" userDrawn="1">
          <p15:clr>
            <a:srgbClr val="A4A3A4"/>
          </p15:clr>
        </p15:guide>
        <p15:guide id="6" pos="249" userDrawn="1">
          <p15:clr>
            <a:srgbClr val="A4A3A4"/>
          </p15:clr>
        </p15:guide>
        <p15:guide id="7" orient="horz" pos="2982" userDrawn="1">
          <p15:clr>
            <a:srgbClr val="A4A3A4"/>
          </p15:clr>
        </p15:guide>
        <p15:guide id="8" pos="5511" userDrawn="1">
          <p15:clr>
            <a:srgbClr val="A4A3A4"/>
          </p15:clr>
        </p15:guide>
        <p15:guide id="9" orient="horz" pos="806" userDrawn="1">
          <p15:clr>
            <a:srgbClr val="A4A3A4"/>
          </p15:clr>
        </p15:guide>
        <p15:guide id="10" orient="horz" pos="1210" userDrawn="1">
          <p15:clr>
            <a:srgbClr val="A4A3A4"/>
          </p15:clr>
        </p15:guide>
        <p15:guide id="11" orient="horz" pos="658" userDrawn="1">
          <p15:clr>
            <a:srgbClr val="A4A3A4"/>
          </p15:clr>
        </p15:guide>
        <p15:guide id="12" pos="298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종덕 김" initials="종김" lastIdx="1" clrIdx="0">
    <p:extLst>
      <p:ext uri="{19B8F6BF-5375-455C-9EA6-DF929625EA0E}">
        <p15:presenceInfo xmlns:p15="http://schemas.microsoft.com/office/powerpoint/2012/main" userId="9dc6bfcad3953a4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2FB9"/>
    <a:srgbClr val="2C6CD4"/>
    <a:srgbClr val="5586E3"/>
    <a:srgbClr val="8223C5"/>
    <a:srgbClr val="8021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6" autoAdjust="0"/>
    <p:restoredTop sz="94810"/>
  </p:normalViewPr>
  <p:slideViewPr>
    <p:cSldViewPr snapToGrid="0" snapToObjects="1">
      <p:cViewPr varScale="1">
        <p:scale>
          <a:sx n="143" d="100"/>
          <a:sy n="143" d="100"/>
        </p:scale>
        <p:origin x="696" y="120"/>
      </p:cViewPr>
      <p:guideLst>
        <p:guide orient="horz" pos="1620"/>
        <p:guide pos="2880"/>
        <p:guide pos="113"/>
        <p:guide orient="horz" pos="62"/>
        <p:guide orient="horz" pos="540"/>
        <p:guide pos="249"/>
        <p:guide orient="horz" pos="2982"/>
        <p:guide pos="5511"/>
        <p:guide orient="horz" pos="806"/>
        <p:guide orient="horz" pos="1210"/>
        <p:guide orient="horz" pos="658"/>
        <p:guide pos="298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86" d="100"/>
          <a:sy n="86" d="100"/>
        </p:scale>
        <p:origin x="3786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8E6790-8AC3-4017-B5A7-253507446140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33C4C-E972-4589-B177-38821C1AC6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781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9A8E8-1712-F557-440F-47A3EBF3A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E86062F-9698-0084-4230-95FDEA4478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3852A08-9FFD-8117-B16B-96DF217755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537AC2B-7C72-26C5-9161-DF38172271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33C4C-E972-4589-B177-38821C1AC65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227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F3F40-9CF6-2600-2837-724B98124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072888B-85BB-6404-B23F-20D480A122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C42D5F0-9542-B6E0-24ED-89FC07CE7C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A174FBD-3FA3-AB53-6EC3-7E7574C74A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33C4C-E972-4589-B177-38821C1AC65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515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33C4C-E972-4589-B177-38821C1AC65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654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 smtClean="0"/>
              <a:pPr/>
              <a:t>2025-09-03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 lang="en-US" altLang="ko-KR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00409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 smtClean="0"/>
              <a:pPr/>
              <a:t>2025-09-03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 lang="en-US" altLang="ko-KR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2105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88812B1-B7AA-49A2-97E3-F35EF36C0A4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17">
            <a:extLst>
              <a:ext uri="{FF2B5EF4-FFF2-40B4-BE49-F238E27FC236}">
                <a16:creationId xmlns:a16="http://schemas.microsoft.com/office/drawing/2014/main" id="{DC3115D1-DC7D-4F3B-8685-52740E08D8B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364954" y="4936570"/>
            <a:ext cx="414093" cy="115376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algn="ctr">
              <a:defRPr/>
            </a:pPr>
            <a:r>
              <a:rPr lang="en-US" altLang="ko-KR" sz="800" dirty="0">
                <a:ln>
                  <a:noFill/>
                </a:ln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  <a:cs typeface="Arial" panose="020B0604020202020204" pitchFamily="34" charset="0"/>
              </a:rPr>
              <a:t>&lt;</a:t>
            </a:r>
            <a:fld id="{87EC810E-F784-4439-A0DB-2C7343AB6795}" type="slidenum">
              <a:rPr lang="en-US" altLang="ko-KR" sz="800" smtClean="0">
                <a:ln>
                  <a:noFill/>
                </a:ln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  <a:cs typeface="Arial" panose="020B0604020202020204" pitchFamily="34" charset="0"/>
              </a:rPr>
              <a:pPr algn="ctr">
                <a:defRPr/>
              </a:pPr>
              <a:t>‹#›</a:t>
            </a:fld>
            <a:r>
              <a:rPr lang="en-US" altLang="ko-KR" sz="800" dirty="0">
                <a:ln>
                  <a:noFill/>
                </a:ln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  <a:cs typeface="Arial" panose="020B06040202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406281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 userDrawn="1"/>
        </p:nvGrpSpPr>
        <p:grpSpPr>
          <a:xfrm>
            <a:off x="-22362" y="1"/>
            <a:ext cx="9166362" cy="5143500"/>
            <a:chOff x="-22362" y="1"/>
            <a:chExt cx="9166362" cy="5143500"/>
          </a:xfrm>
        </p:grpSpPr>
        <p:pic>
          <p:nvPicPr>
            <p:cNvPr id="2" name="그림 1" descr="텍스트, 전자기기이(가) 표시된 사진&#10;&#10;자동 생성된 설명">
              <a:extLst>
                <a:ext uri="{FF2B5EF4-FFF2-40B4-BE49-F238E27FC236}">
                  <a16:creationId xmlns:a16="http://schemas.microsoft.com/office/drawing/2014/main" id="{415E2E35-1979-48C3-B761-7E8509A2970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962"/>
            <a:stretch/>
          </p:blipFill>
          <p:spPr>
            <a:xfrm>
              <a:off x="4122057" y="1"/>
              <a:ext cx="5021943" cy="5143500"/>
            </a:xfrm>
            <a:prstGeom prst="rect">
              <a:avLst/>
            </a:prstGeom>
          </p:spPr>
        </p:pic>
        <p:pic>
          <p:nvPicPr>
            <p:cNvPr id="3" name="그림 2" descr="텍스트, 전자기기이(가) 표시된 사진&#10;&#10;자동 생성된 설명">
              <a:extLst>
                <a:ext uri="{FF2B5EF4-FFF2-40B4-BE49-F238E27FC236}">
                  <a16:creationId xmlns:a16="http://schemas.microsoft.com/office/drawing/2014/main" id="{415E2E35-1979-48C3-B761-7E8509A2970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678"/>
            <a:stretch/>
          </p:blipFill>
          <p:spPr>
            <a:xfrm>
              <a:off x="-22362" y="1"/>
              <a:ext cx="4144419" cy="5143500"/>
            </a:xfrm>
            <a:prstGeom prst="rect">
              <a:avLst/>
            </a:prstGeom>
          </p:spPr>
        </p:pic>
      </p:grpSp>
      <p:sp>
        <p:nvSpPr>
          <p:cNvPr id="5" name="Rectangle 17">
            <a:extLst>
              <a:ext uri="{FF2B5EF4-FFF2-40B4-BE49-F238E27FC236}">
                <a16:creationId xmlns:a16="http://schemas.microsoft.com/office/drawing/2014/main" id="{DC3115D1-DC7D-4F3B-8685-52740E08D8B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364954" y="4936570"/>
            <a:ext cx="414093" cy="115376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algn="ctr">
              <a:defRPr/>
            </a:pPr>
            <a:r>
              <a:rPr lang="en-US" altLang="ko-KR" sz="800" dirty="0">
                <a:ln>
                  <a:noFill/>
                </a:ln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  <a:cs typeface="Arial" panose="020B0604020202020204" pitchFamily="34" charset="0"/>
              </a:rPr>
              <a:t>&lt;</a:t>
            </a:r>
            <a:fld id="{87EC810E-F784-4439-A0DB-2C7343AB6795}" type="slidenum">
              <a:rPr lang="en-US" altLang="ko-KR" sz="800" smtClean="0">
                <a:ln>
                  <a:noFill/>
                </a:ln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  <a:cs typeface="Arial" panose="020B0604020202020204" pitchFamily="34" charset="0"/>
              </a:rPr>
              <a:pPr algn="ctr">
                <a:defRPr/>
              </a:pPr>
              <a:t>‹#›</a:t>
            </a:fld>
            <a:r>
              <a:rPr lang="en-US" altLang="ko-KR" sz="800" dirty="0">
                <a:ln>
                  <a:noFill/>
                </a:ln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  <a:cs typeface="Arial" panose="020B06040202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51722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019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2867799" y="1632108"/>
            <a:ext cx="5291462" cy="1745093"/>
          </a:xfrm>
          <a:ln algn="ctr"/>
        </p:spPr>
        <p:txBody>
          <a:bodyPr tIns="0" rIns="0" bIns="0">
            <a:spAutoFit/>
          </a:bodyPr>
          <a:lstStyle>
            <a:lvl1pPr algn="l">
              <a:spcBef>
                <a:spcPct val="60000"/>
              </a:spcBef>
              <a:buClr>
                <a:schemeClr val="hlink"/>
              </a:buClr>
              <a:buSzPct val="90000"/>
              <a:buFontTx/>
              <a:buNone/>
              <a:defRPr sz="6300" baseline="0">
                <a:solidFill>
                  <a:schemeClr val="bg1"/>
                </a:solidFill>
                <a:latin typeface="Segoe Light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2602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881197" y="2943996"/>
            <a:ext cx="5331655" cy="827904"/>
          </a:xfrm>
        </p:spPr>
        <p:txBody>
          <a:bodyPr lIns="91440" tIns="45720" rIns="91440" bIns="45720"/>
          <a:lstStyle>
            <a:lvl1pPr marL="0" indent="0" algn="l">
              <a:lnSpc>
                <a:spcPct val="95000"/>
              </a:lnSpc>
              <a:spcBef>
                <a:spcPct val="60000"/>
              </a:spcBef>
              <a:buFontTx/>
              <a:buNone/>
              <a:defRPr sz="210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455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 smtClean="0"/>
              <a:pPr/>
              <a:t>2025-09-03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 lang="en-US" altLang="ko-KR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2459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 smtClean="0"/>
              <a:pPr/>
              <a:t>2025-09-03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 lang="en-US" altLang="ko-KR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1056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 smtClean="0"/>
              <a:pPr/>
              <a:t>2025-09-03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 lang="en-US" altLang="ko-KR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7644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 smtClean="0"/>
              <a:pPr/>
              <a:t>2025-09-03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 lang="en-US" altLang="ko-KR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6201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 smtClean="0"/>
              <a:pPr/>
              <a:t>2025-09-03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 lang="en-US" altLang="ko-KR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83697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 smtClean="0"/>
              <a:pPr/>
              <a:t>2025-09-03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 lang="en-US" altLang="ko-KR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3218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 smtClean="0"/>
              <a:pPr/>
              <a:t>2025-09-03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 lang="en-US" altLang="ko-KR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4821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 smtClean="0"/>
              <a:pPr/>
              <a:t>2025-09-03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 lang="en-US" altLang="ko-KR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19062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C2B5E-53B0-6140-82AD-404EA1E3464F}" type="datetimeFigureOut">
              <a:rPr lang="ko-KR" altLang="en-US" smtClean="0"/>
              <a:pPr/>
              <a:t>2025-09-03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D4359-B163-7B4F-B059-7CFD35641816}" type="slidenum">
              <a:rPr lang="en-US" altLang="ko-KR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5773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capitalist.com/what-the-world-is-asking-chatgpt-in-2025/#google_vignette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EDF2E4-69A2-5645-809C-BCD115DC9540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28600" y="1822132"/>
            <a:ext cx="4648200" cy="1126808"/>
          </a:xfrm>
        </p:spPr>
        <p:txBody>
          <a:bodyPr anchor="t">
            <a:normAutofit fontScale="90000"/>
          </a:bodyPr>
          <a:lstStyle/>
          <a:p>
            <a:r>
              <a:rPr kumimoji="1" lang="ko-KR" altLang="en-US" sz="3400" dirty="0">
                <a:solidFill>
                  <a:schemeClr val="bg1"/>
                </a:solidFill>
                <a:latin typeface="+mn-ea"/>
                <a:ea typeface="+mn-ea"/>
              </a:rPr>
              <a:t>코드 </a:t>
            </a:r>
            <a:r>
              <a:rPr kumimoji="1" lang="ko-KR" altLang="en-US" sz="3400" dirty="0" err="1">
                <a:solidFill>
                  <a:schemeClr val="bg1"/>
                </a:solidFill>
                <a:latin typeface="+mn-ea"/>
                <a:ea typeface="+mn-ea"/>
              </a:rPr>
              <a:t>어시스턴트를</a:t>
            </a:r>
            <a:r>
              <a:rPr kumimoji="1" lang="ko-KR" altLang="en-US" sz="3400" dirty="0">
                <a:solidFill>
                  <a:schemeClr val="bg1"/>
                </a:solidFill>
                <a:latin typeface="+mn-ea"/>
                <a:ea typeface="+mn-ea"/>
              </a:rPr>
              <a:t> 활용한 </a:t>
            </a:r>
            <a:r>
              <a:rPr kumimoji="1" lang="ko-KR" altLang="en-US" sz="3400" dirty="0" err="1">
                <a:solidFill>
                  <a:schemeClr val="bg1"/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3400" dirty="0">
                <a:solidFill>
                  <a:schemeClr val="bg1"/>
                </a:solidFill>
                <a:latin typeface="+mn-ea"/>
                <a:ea typeface="+mn-ea"/>
              </a:rPr>
              <a:t> 프로그래밍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449580" y="3231832"/>
            <a:ext cx="442722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A807C175-62B6-FC46-CEA1-5531CF621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285" y="3378072"/>
            <a:ext cx="1694092" cy="169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356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6B24C-5358-ADF6-548C-26FCEEE5E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55856-E600-9FE0-BA90-0F7D8D9B1A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3DC369-57BA-E918-CF30-F3442E871EF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4"/>
            <a:ext cx="7886700" cy="3674333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앞으로 개발자는 어떤 역할을 하게 되나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?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단순한 </a:t>
            </a: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코더보다는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전체 흐름을 살펴보고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아키텍트를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잡고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검증과 통합을 하는 역할을 주로 할 것으로 예상된다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endParaRPr kumimoji="1"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디테일한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코딩은 앞으로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년 후에는 사람이 아닌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AI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가 할 확률이 높아지고 있다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사람은 시스템 설계자이자 비판가로서의 역량이 더욱 더 필요</a:t>
            </a:r>
            <a:r>
              <a:rPr lang="ko-KR" altLang="en-US" sz="1800" kern="100" dirty="0">
                <a:effectLst/>
                <a:latin typeface="+mn-ea"/>
                <a:cs typeface="Times New Roman" panose="02020603050405020304" pitchFamily="18" charset="0"/>
              </a:rPr>
              <a:t>하다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. AI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가 코드를 생성하면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사람은 시스템의 목적과 비즈니스 가치를 정의하는 설계자이자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최종 비판가로 이동할 수 있다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. AI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에게 올바른 질문을 던지고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생성된 산출물의 잠재적 위험을 찾아내고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시스템 전체의 일관성과 안정성을 책임지는 사람의 능력이 더욱 중요한 시대</a:t>
            </a:r>
            <a:r>
              <a:rPr lang="ko-KR" altLang="en-US" sz="1800" kern="100" dirty="0">
                <a:effectLst/>
                <a:latin typeface="+mn-ea"/>
                <a:cs typeface="Times New Roman" panose="02020603050405020304" pitchFamily="18" charset="0"/>
              </a:rPr>
              <a:t>이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다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28313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6B24C-5358-ADF6-548C-26FCEEE5E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55856-E600-9FE0-BA90-0F7D8D9B1A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3DC369-57BA-E918-CF30-F3442E871EF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atinLnBrk="1">
              <a:lnSpc>
                <a:spcPct val="120000"/>
              </a:lnSpc>
              <a:spcAft>
                <a:spcPts val="800"/>
              </a:spcAft>
            </a:pPr>
            <a:r>
              <a:rPr lang="ko-KR" altLang="ko-KR" sz="1800" kern="100" dirty="0" err="1">
                <a:effectLst/>
                <a:latin typeface="+mn-ea"/>
                <a:cs typeface="Times New Roman" panose="02020603050405020304" pitchFamily="18" charset="0"/>
              </a:rPr>
              <a:t>앤드류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 err="1">
                <a:effectLst/>
                <a:latin typeface="+mn-ea"/>
                <a:cs typeface="Times New Roman" panose="02020603050405020304" pitchFamily="18" charset="0"/>
              </a:rPr>
              <a:t>응의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 인터뷰 중에 이런 내용이 있습니다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en-US" altLang="ko-KR" sz="1800" b="1" kern="100" dirty="0">
                <a:effectLst/>
                <a:latin typeface="+mn-ea"/>
                <a:cs typeface="Times New Roman" panose="02020603050405020304" pitchFamily="18" charset="0"/>
              </a:rPr>
              <a:t>“</a:t>
            </a:r>
            <a:r>
              <a:rPr lang="ko-KR" altLang="ko-KR" sz="1800" b="1" kern="100" dirty="0" err="1">
                <a:effectLst/>
                <a:latin typeface="+mn-ea"/>
                <a:cs typeface="Times New Roman" panose="02020603050405020304" pitchFamily="18" charset="0"/>
              </a:rPr>
              <a:t>바이브</a:t>
            </a:r>
            <a:r>
              <a:rPr lang="ko-KR" altLang="ko-KR" sz="1800" b="1" kern="100" dirty="0">
                <a:effectLst/>
                <a:latin typeface="+mn-ea"/>
                <a:cs typeface="Times New Roman" panose="02020603050405020304" pitchFamily="18" charset="0"/>
              </a:rPr>
              <a:t> 코딩은 필수</a:t>
            </a:r>
            <a:r>
              <a:rPr lang="en-US" altLang="ko-KR" sz="1800" b="1" kern="100" dirty="0">
                <a:effectLst/>
                <a:latin typeface="+mn-ea"/>
                <a:cs typeface="Times New Roman" panose="02020603050405020304" pitchFamily="18" charset="0"/>
              </a:rPr>
              <a:t>… </a:t>
            </a:r>
            <a:r>
              <a:rPr lang="ko-KR" altLang="ko-KR" sz="1800" b="1" kern="100" dirty="0">
                <a:effectLst/>
                <a:latin typeface="+mn-ea"/>
                <a:cs typeface="Times New Roman" panose="02020603050405020304" pitchFamily="18" charset="0"/>
              </a:rPr>
              <a:t>코딩 교육도</a:t>
            </a:r>
            <a:r>
              <a:rPr lang="en-US" altLang="ko-KR" sz="1800" b="1" kern="100" dirty="0">
                <a:effectLst/>
                <a:latin typeface="+mn-ea"/>
                <a:cs typeface="Times New Roman" panose="02020603050405020304" pitchFamily="18" charset="0"/>
              </a:rPr>
              <a:t> AI </a:t>
            </a:r>
            <a:r>
              <a:rPr lang="ko-KR" altLang="ko-KR" sz="1800" b="1" kern="100" dirty="0" err="1">
                <a:effectLst/>
                <a:latin typeface="+mn-ea"/>
                <a:cs typeface="Times New Roman" panose="02020603050405020304" pitchFamily="18" charset="0"/>
              </a:rPr>
              <a:t>잘쓰기</a:t>
            </a:r>
            <a:r>
              <a:rPr lang="ko-KR" altLang="ko-KR" sz="1800" b="1" kern="100" dirty="0">
                <a:effectLst/>
                <a:latin typeface="+mn-ea"/>
                <a:cs typeface="Times New Roman" panose="02020603050405020304" pitchFamily="18" charset="0"/>
              </a:rPr>
              <a:t> 위해 필수</a:t>
            </a:r>
            <a:r>
              <a:rPr lang="en-US" altLang="ko-KR" sz="1800" b="1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바이브코딩은 생각보다 즐겁지 않아요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고된 작업이죠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코딩 자체가 높은 지적 활동이라 </a:t>
            </a:r>
            <a:r>
              <a:rPr lang="ko-KR" altLang="ko-KR" sz="1800" kern="100" dirty="0" err="1">
                <a:effectLst/>
                <a:latin typeface="+mn-ea"/>
                <a:cs typeface="Times New Roman" panose="02020603050405020304" pitchFamily="18" charset="0"/>
              </a:rPr>
              <a:t>바이브가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 얹혀졌다고 드라마틱하게 쉬워 지지지는 않아요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.”</a:t>
            </a:r>
            <a:endParaRPr lang="en-US" altLang="ko-KR" sz="1800" kern="100" dirty="0">
              <a:latin typeface="+mn-ea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" altLang="ko-KR" sz="1800" kern="100" dirty="0">
                <a:effectLst/>
                <a:latin typeface="+mn-ea"/>
                <a:cs typeface="Times New Roman" panose="02020603050405020304" pitchFamily="18" charset="0"/>
              </a:rPr>
              <a:t>https://</a:t>
            </a:r>
            <a:r>
              <a:rPr lang="en" altLang="ko-KR" sz="1800" kern="100" dirty="0" err="1">
                <a:effectLst/>
                <a:latin typeface="+mn-ea"/>
                <a:cs typeface="Times New Roman" panose="02020603050405020304" pitchFamily="18" charset="0"/>
              </a:rPr>
              <a:t>www.aitimes.com</a:t>
            </a:r>
            <a:r>
              <a:rPr lang="en" altLang="ko-KR" sz="1800" kern="100" dirty="0">
                <a:effectLst/>
                <a:latin typeface="+mn-ea"/>
                <a:cs typeface="Times New Roman" panose="02020603050405020304" pitchFamily="18" charset="0"/>
              </a:rPr>
              <a:t>/news/</a:t>
            </a:r>
            <a:r>
              <a:rPr lang="en" altLang="ko-KR" sz="1800" kern="100" dirty="0" err="1">
                <a:effectLst/>
                <a:latin typeface="+mn-ea"/>
                <a:cs typeface="Times New Roman" panose="02020603050405020304" pitchFamily="18" charset="0"/>
              </a:rPr>
              <a:t>articleView.html?idxno</a:t>
            </a:r>
            <a:r>
              <a:rPr lang="en" altLang="ko-KR" sz="1800" kern="100" dirty="0">
                <a:effectLst/>
                <a:latin typeface="+mn-ea"/>
                <a:cs typeface="Times New Roman" panose="02020603050405020304" pitchFamily="18" charset="0"/>
              </a:rPr>
              <a:t>=171054</a:t>
            </a:r>
            <a:endParaRPr lang="ko-KR" altLang="ko-KR" sz="18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82F4F52-CBC1-B04D-882D-D3EE71890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584" y="2748880"/>
            <a:ext cx="3559134" cy="199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191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6B24C-5358-ADF6-548C-26FCEEE5E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55856-E600-9FE0-BA90-0F7D8D9B1A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3DC369-57BA-E918-CF30-F3442E871EF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800"/>
              </a:spcAft>
            </a:pP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마인드 마이너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 - </a:t>
            </a:r>
            <a:r>
              <a:rPr lang="ko-KR" altLang="ko-KR" sz="1800" kern="100" dirty="0" err="1">
                <a:effectLst/>
                <a:latin typeface="+mn-ea"/>
                <a:cs typeface="Times New Roman" panose="02020603050405020304" pitchFamily="18" charset="0"/>
              </a:rPr>
              <a:t>송길영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 작가님의 책에 나오는 문</a:t>
            </a:r>
            <a:r>
              <a:rPr lang="ko-KR" altLang="en-US" sz="1800" kern="100" dirty="0">
                <a:effectLst/>
                <a:latin typeface="+mn-ea"/>
                <a:cs typeface="Times New Roman" panose="02020603050405020304" pitchFamily="18" charset="0"/>
              </a:rPr>
              <a:t>구</a:t>
            </a:r>
            <a:endParaRPr lang="en-US" altLang="ko-KR" sz="1800" b="1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1">
              <a:spcAft>
                <a:spcPts val="800"/>
              </a:spcAft>
            </a:pPr>
            <a:r>
              <a:rPr lang="en-US" altLang="ko-KR" b="1" kern="100" dirty="0">
                <a:solidFill>
                  <a:srgbClr val="FF0000"/>
                </a:solidFill>
                <a:effectLst/>
                <a:latin typeface="+mn-ea"/>
                <a:cs typeface="Times New Roman" panose="02020603050405020304" pitchFamily="18" charset="0"/>
              </a:rPr>
              <a:t>"</a:t>
            </a:r>
            <a:r>
              <a:rPr lang="ko-KR" altLang="ko-KR" b="1" kern="100" dirty="0">
                <a:solidFill>
                  <a:srgbClr val="FF0000"/>
                </a:solidFill>
                <a:effectLst/>
                <a:latin typeface="+mn-ea"/>
                <a:cs typeface="Times New Roman" panose="02020603050405020304" pitchFamily="18" charset="0"/>
              </a:rPr>
              <a:t>미래는 이미 와 있다</a:t>
            </a:r>
            <a:r>
              <a:rPr lang="en-US" altLang="ko-KR" b="1" kern="100" dirty="0">
                <a:solidFill>
                  <a:srgbClr val="FF0000"/>
                </a:solidFill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b="1" kern="100" dirty="0">
                <a:solidFill>
                  <a:srgbClr val="FF0000"/>
                </a:solidFill>
                <a:effectLst/>
                <a:latin typeface="+mn-ea"/>
                <a:cs typeface="Times New Roman" panose="02020603050405020304" pitchFamily="18" charset="0"/>
              </a:rPr>
              <a:t>다만 모두에게 균등하게 온 것은 아니다</a:t>
            </a:r>
            <a:r>
              <a:rPr lang="en-US" altLang="ko-KR" b="1" kern="100" dirty="0">
                <a:solidFill>
                  <a:srgbClr val="FF0000"/>
                </a:solidFill>
                <a:effectLst/>
                <a:latin typeface="+mn-ea"/>
                <a:cs typeface="Times New Roman" panose="02020603050405020304" pitchFamily="18" charset="0"/>
              </a:rPr>
              <a:t>"</a:t>
            </a:r>
            <a:endParaRPr lang="ko-KR" altLang="ko-KR" kern="100" dirty="0">
              <a:solidFill>
                <a:srgbClr val="FF0000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우리는 미래를 준비할 필요가 있다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앞으로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 1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년 뒤에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, 5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년 뒤에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, 10</a:t>
            </a:r>
            <a:r>
              <a:rPr lang="ko-KR" altLang="ko-KR" sz="1800" kern="100" dirty="0">
                <a:effectLst/>
                <a:latin typeface="+mn-ea"/>
                <a:cs typeface="Times New Roman" panose="02020603050405020304" pitchFamily="18" charset="0"/>
              </a:rPr>
              <a:t>년 뒤에 세상이 어떻게 변화되어 있을지 </a:t>
            </a:r>
            <a:r>
              <a:rPr lang="ko-KR" altLang="en-US" sz="1800" kern="100" dirty="0">
                <a:effectLst/>
                <a:latin typeface="+mn-ea"/>
                <a:cs typeface="Times New Roman" panose="02020603050405020304" pitchFamily="18" charset="0"/>
              </a:rPr>
              <a:t>기대됨</a:t>
            </a:r>
            <a:endParaRPr lang="ko-KR" altLang="ko-KR" sz="18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308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6B24C-5358-ADF6-548C-26FCEEE5E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55856-E600-9FE0-BA90-0F7D8D9B1A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3DC369-57BA-E918-CF30-F3442E871EF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2" y="866775"/>
            <a:ext cx="8061163" cy="3779870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latinLnBrk="1">
              <a:spcAft>
                <a:spcPts val="800"/>
              </a:spcAft>
            </a:pPr>
            <a:r>
              <a:rPr lang="ko-KR" altLang="en-US" sz="1800" kern="100" dirty="0" err="1">
                <a:effectLst/>
                <a:latin typeface="+mn-ea"/>
                <a:cs typeface="Times New Roman" panose="02020603050405020304" pitchFamily="18" charset="0"/>
              </a:rPr>
              <a:t>바이브</a:t>
            </a:r>
            <a:r>
              <a:rPr lang="ko-KR" altLang="en-US" sz="1800" kern="100" dirty="0">
                <a:effectLst/>
                <a:latin typeface="+mn-ea"/>
                <a:cs typeface="Times New Roman" panose="02020603050405020304" pitchFamily="18" charset="0"/>
              </a:rPr>
              <a:t> 코딩의 한계 </a:t>
            </a:r>
            <a:endParaRPr lang="en-US" altLang="ko-KR" sz="18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Aft>
                <a:spcPts val="800"/>
              </a:spcAft>
            </a:pP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첫번째로 비용이 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들어간다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지속적으로 사용하려면 한달에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 10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불에서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 20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불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많게는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 100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불에서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 200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불을 지불해야 할 수 있다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비용 대비 효과가 있는지를 체크해 볼 필요가 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있다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15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Aft>
                <a:spcPts val="800"/>
              </a:spcAft>
            </a:pP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두번째는 부가가치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나만 혹은 우리 회사만 할 수 있는 것은 아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니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내가 할 수 있다면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누구나 할 수 있다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이런 차별성은 결국 사람이 만들어야 합니다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앱과 </a:t>
            </a:r>
            <a:r>
              <a:rPr lang="ko-KR" altLang="ko-KR" sz="1500" kern="100" dirty="0" err="1">
                <a:effectLst/>
                <a:latin typeface="+mn-ea"/>
                <a:cs typeface="Times New Roman" panose="02020603050405020304" pitchFamily="18" charset="0"/>
              </a:rPr>
              <a:t>웹페이지를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 만드는 진입장벽이 사라지고 있고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가격이 상당히 저렴해지고 있다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나만이 할 수 있는 영역과 차별화가 더 필요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하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endParaRPr lang="ko-KR" altLang="ko-KR" sz="15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Aft>
                <a:spcPts val="800"/>
              </a:spcAft>
            </a:pP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세번째는 최적화의 문제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500" kern="100" dirty="0" err="1">
                <a:effectLst/>
                <a:latin typeface="+mn-ea"/>
                <a:cs typeface="Times New Roman" panose="02020603050405020304" pitchFamily="18" charset="0"/>
              </a:rPr>
              <a:t>바이브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 코딩은 사람에 제시한 문제에 대해 스스로 해결책을 만들지만 프로젝트가 고도화되고 기능이 추가되면 오류가 늘어날 수 있다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그래서 처음부터 설계를 잘하고 코드를 키워 나가야 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한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초기에 코드를 생성할 때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모듈화를 해달라고 부탁을 해야 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한</a:t>
            </a:r>
            <a:r>
              <a:rPr lang="ko-KR" altLang="ko-KR" sz="1500" kern="100" dirty="0">
                <a:effectLst/>
                <a:latin typeface="+mn-ea"/>
                <a:cs typeface="Times New Roman" panose="02020603050405020304" pitchFamily="18" charset="0"/>
              </a:rPr>
              <a:t>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endParaRPr lang="ko-KR" altLang="ko-KR" sz="15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139700" indent="-139700" fontAlgn="base" latinLnBrk="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endParaRPr kumimoji="1" lang="en-US" altLang="ko-KR" sz="1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83927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E4928001-79E1-0D87-3281-7743904B1C37}"/>
              </a:ext>
            </a:extLst>
          </p:cNvPr>
          <p:cNvSpPr txBox="1">
            <a:spLocks/>
          </p:cNvSpPr>
          <p:nvPr/>
        </p:nvSpPr>
        <p:spPr>
          <a:xfrm>
            <a:off x="399097" y="950478"/>
            <a:ext cx="8345805" cy="3468687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63910" indent="-16391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듀얼 브레인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– 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이선 </a:t>
            </a: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몰릭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63910" indent="-16391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원칙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1: </a:t>
            </a: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작업할 때 항상 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AI</a:t>
            </a: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 초대한다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</a:p>
          <a:p>
            <a:pPr marL="163910" indent="-16391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원칙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2: </a:t>
            </a: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인간이 주요 과정에 항상 개입한다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  <a:p>
            <a:pPr marL="163910" indent="-16391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원칙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3: AI</a:t>
            </a: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 사람처럼 대하고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어떤 사람인지 알려준다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  <a:p>
            <a:pPr marL="163910" indent="-16391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원칙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4: </a:t>
            </a: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지금의 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AI</a:t>
            </a: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는 앞으로 사용하게 될 최악의 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AI</a:t>
            </a: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라고 생각한다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kumimoji="1"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endParaRPr kumimoji="1" lang="ko-KR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709" y="2469709"/>
            <a:ext cx="1815867" cy="2296903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61B4F0FB-20B1-77AE-8972-6A8108E36972}"/>
              </a:ext>
            </a:extLst>
          </p:cNvPr>
          <p:cNvSpPr txBox="1">
            <a:spLocks/>
          </p:cNvSpPr>
          <p:nvPr/>
        </p:nvSpPr>
        <p:spPr>
          <a:xfrm>
            <a:off x="177800" y="107950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</p:spTree>
    <p:extLst>
      <p:ext uri="{BB962C8B-B14F-4D97-AF65-F5344CB8AC3E}">
        <p14:creationId xmlns:p14="http://schemas.microsoft.com/office/powerpoint/2010/main" val="2980733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6EE720-BED6-5685-4773-159DC5816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26EAD5-5BC4-4362-CBAF-BC06FE81B47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6445FA-02B0-79B8-CF90-252BAE88EEA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800"/>
              </a:spcAft>
            </a:pPr>
            <a:r>
              <a:rPr lang="ko-KR" altLang="en-US" sz="1800" kern="100" dirty="0">
                <a:latin typeface="+mn-ea"/>
                <a:cs typeface="Times New Roman" panose="02020603050405020304" pitchFamily="18" charset="0"/>
              </a:rPr>
              <a:t>사람들은 </a:t>
            </a:r>
            <a:r>
              <a:rPr lang="en-US" altLang="ko-KR" sz="1800" kern="100" dirty="0">
                <a:latin typeface="+mn-ea"/>
                <a:cs typeface="Times New Roman" panose="02020603050405020304" pitchFamily="18" charset="0"/>
              </a:rPr>
              <a:t>ChatGPT</a:t>
            </a:r>
            <a:r>
              <a:rPr lang="ko-KR" altLang="en-US" sz="1800" kern="100" dirty="0">
                <a:latin typeface="+mn-ea"/>
                <a:cs typeface="Times New Roman" panose="02020603050405020304" pitchFamily="18" charset="0"/>
              </a:rPr>
              <a:t>에 무엇을 질문하는가</a:t>
            </a:r>
            <a:r>
              <a:rPr lang="en-US" altLang="ko-KR" sz="1800" kern="100" dirty="0">
                <a:latin typeface="+mn-ea"/>
                <a:cs typeface="Times New Roman" panose="02020603050405020304" pitchFamily="18" charset="0"/>
              </a:rPr>
              <a:t>?</a:t>
            </a:r>
            <a:endParaRPr lang="ko-KR" altLang="ko-KR" sz="18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5B1879-FD5C-75F2-60AD-FC2212A0BB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305" y="1317701"/>
            <a:ext cx="2455336" cy="28923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2E8E46-FF47-5348-7CFA-153E81F2DA12}"/>
              </a:ext>
            </a:extLst>
          </p:cNvPr>
          <p:cNvSpPr txBox="1"/>
          <p:nvPr/>
        </p:nvSpPr>
        <p:spPr>
          <a:xfrm>
            <a:off x="625812" y="4345063"/>
            <a:ext cx="83560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spcAft>
                <a:spcPts val="800"/>
              </a:spcAft>
              <a:buNone/>
            </a:pPr>
            <a:r>
              <a:rPr lang="en-US" altLang="ko-KR" sz="1400" u="sng" kern="100" dirty="0">
                <a:solidFill>
                  <a:srgbClr val="467886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  <a:hlinkClick r:id="rId3"/>
              </a:rPr>
              <a:t>https://www.visualcapitalist.com/what-the-world-is-asking-chatgpt-in-2025/#google_vignette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64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053DD-239B-6A8E-7696-E282965A3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DE20CB-B737-8212-2834-07ECAD0BDF4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DBF86-9D48-6CC0-9873-BEA9436946D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ko-KR" altLang="ko-KR" sz="1800" dirty="0">
                <a:latin typeface="+mn-ea"/>
              </a:rPr>
              <a:t>이런 상황에서 </a:t>
            </a:r>
            <a:r>
              <a:rPr lang="ko-KR" altLang="ko-KR" sz="1800" dirty="0" err="1">
                <a:latin typeface="+mn-ea"/>
              </a:rPr>
              <a:t>팔란티어의</a:t>
            </a:r>
            <a:r>
              <a:rPr lang="ko-KR" altLang="ko-KR" sz="1800" dirty="0">
                <a:latin typeface="+mn-ea"/>
              </a:rPr>
              <a:t> 경우 대졸자를 받지 않고 고졸자를 받아서 키우는 </a:t>
            </a:r>
            <a:r>
              <a:rPr lang="ko-KR" altLang="ko-KR" sz="1800" dirty="0" err="1">
                <a:latin typeface="+mn-ea"/>
              </a:rPr>
              <a:t>나노디그리드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ko-KR" sz="1800" dirty="0">
                <a:latin typeface="+mn-ea"/>
              </a:rPr>
              <a:t>자체 학위</a:t>
            </a:r>
            <a:r>
              <a:rPr lang="en-US" altLang="ko-KR" sz="1800" dirty="0">
                <a:latin typeface="+mn-ea"/>
              </a:rPr>
              <a:t>)</a:t>
            </a:r>
            <a:r>
              <a:rPr lang="ko-KR" altLang="ko-KR" sz="1800" dirty="0">
                <a:latin typeface="+mn-ea"/>
              </a:rPr>
              <a:t>를 주겠다고 선언</a:t>
            </a:r>
            <a:r>
              <a:rPr lang="en-US" altLang="ko-KR" sz="1800" dirty="0">
                <a:latin typeface="+mn-ea"/>
              </a:rPr>
              <a:t>. </a:t>
            </a:r>
            <a:r>
              <a:rPr lang="ko-KR" altLang="ko-KR" sz="1800" dirty="0">
                <a:latin typeface="+mn-ea"/>
              </a:rPr>
              <a:t>미국의 공교육이 바뀌고 있고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ko-KR" sz="1800" dirty="0">
                <a:latin typeface="+mn-ea"/>
              </a:rPr>
              <a:t>한국도 이런 흐름을 따라가야 한다고 </a:t>
            </a:r>
            <a:r>
              <a:rPr lang="ko-KR" altLang="en-US" sz="1800" dirty="0">
                <a:latin typeface="+mn-ea"/>
              </a:rPr>
              <a:t>본다</a:t>
            </a:r>
            <a:r>
              <a:rPr lang="en-US" altLang="ko-KR" sz="1800" dirty="0">
                <a:latin typeface="+mn-ea"/>
              </a:rPr>
              <a:t>. AI</a:t>
            </a:r>
            <a:r>
              <a:rPr lang="ko-KR" altLang="ko-KR" sz="1800" dirty="0">
                <a:latin typeface="+mn-ea"/>
              </a:rPr>
              <a:t>교과서만 도입하는 것이 아니라</a:t>
            </a:r>
            <a:r>
              <a:rPr lang="en-US" altLang="ko-KR" sz="1800" dirty="0">
                <a:latin typeface="+mn-ea"/>
              </a:rPr>
              <a:t>, AI</a:t>
            </a:r>
            <a:r>
              <a:rPr lang="ko-KR" altLang="ko-KR" sz="1800" dirty="0">
                <a:latin typeface="+mn-ea"/>
              </a:rPr>
              <a:t>란 무엇이고 어떻게 다룰 것인가를 가르쳐야 한다고 </a:t>
            </a:r>
            <a:r>
              <a:rPr lang="ko-KR" altLang="en-US" sz="1800" dirty="0">
                <a:latin typeface="+mn-ea"/>
              </a:rPr>
              <a:t>본다</a:t>
            </a:r>
            <a:r>
              <a:rPr lang="en-US" altLang="ko-KR" sz="1800" dirty="0">
                <a:latin typeface="+mn-ea"/>
              </a:rPr>
              <a:t>. </a:t>
            </a:r>
          </a:p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en-US" altLang="ko-KR" sz="1800" dirty="0">
                <a:latin typeface="+mn-ea"/>
              </a:rPr>
              <a:t>AI </a:t>
            </a:r>
            <a:r>
              <a:rPr lang="ko-KR" altLang="en-US" sz="1800" dirty="0">
                <a:latin typeface="+mn-ea"/>
              </a:rPr>
              <a:t>네이티브가 되어야 한다</a:t>
            </a:r>
            <a:r>
              <a:rPr lang="en-US" altLang="ko-KR" sz="1800" dirty="0">
                <a:latin typeface="+mn-ea"/>
              </a:rPr>
              <a:t>. Human + AI</a:t>
            </a:r>
            <a:r>
              <a:rPr lang="ko-KR" altLang="en-US" sz="1800" dirty="0">
                <a:latin typeface="+mn-ea"/>
              </a:rPr>
              <a:t>가 같이 협업을 하는 세상에서는 </a:t>
            </a:r>
            <a:r>
              <a:rPr lang="en-US" altLang="ko-KR" sz="1800" dirty="0">
                <a:latin typeface="+mn-ea"/>
              </a:rPr>
              <a:t>AI </a:t>
            </a:r>
            <a:r>
              <a:rPr lang="ko-KR" altLang="en-US" sz="1800" dirty="0">
                <a:latin typeface="+mn-ea"/>
              </a:rPr>
              <a:t>네이티브만이 살아남을 수 있다</a:t>
            </a:r>
            <a:r>
              <a:rPr lang="en-US" altLang="ko-KR" sz="1800" dirty="0">
                <a:latin typeface="+mn-ea"/>
              </a:rPr>
              <a:t>. </a:t>
            </a:r>
            <a:endParaRPr lang="ko-KR" altLang="ko-KR" sz="1800" dirty="0">
              <a:latin typeface="+mn-ea"/>
            </a:endParaRPr>
          </a:p>
          <a:p>
            <a:pPr>
              <a:spcAft>
                <a:spcPts val="800"/>
              </a:spcAft>
            </a:pPr>
            <a:endParaRPr lang="ko-KR" altLang="ko-KR" sz="18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8750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0F8447-E563-EF6D-E62F-26E23CFCB8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AB1813-D9EC-6F69-E415-6160CCC776F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698EC5-3043-5269-BBAB-20ED761ADF5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800"/>
              </a:spcAft>
            </a:pPr>
            <a:r>
              <a:rPr lang="ko-KR" altLang="en-US" sz="2000" kern="100" dirty="0">
                <a:effectLst/>
                <a:latin typeface="+mn-ea"/>
                <a:cs typeface="Times New Roman" panose="02020603050405020304" pitchFamily="18" charset="0"/>
              </a:rPr>
              <a:t>프리 에이전트 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– </a:t>
            </a:r>
            <a:r>
              <a:rPr lang="ko-KR" altLang="en-US" sz="2000" kern="100" dirty="0" err="1">
                <a:effectLst/>
                <a:latin typeface="+mn-ea"/>
                <a:cs typeface="Times New Roman" panose="02020603050405020304" pitchFamily="18" charset="0"/>
              </a:rPr>
              <a:t>솔</a:t>
            </a:r>
            <a:r>
              <a:rPr lang="ko-KR" altLang="en-US" sz="2000" kern="100" dirty="0" err="1">
                <a:latin typeface="+mn-ea"/>
                <a:cs typeface="Times New Roman" panose="02020603050405020304" pitchFamily="18" charset="0"/>
              </a:rPr>
              <a:t>로</a:t>
            </a:r>
            <a:r>
              <a:rPr lang="ko-KR" altLang="en-US" sz="2000" kern="100" dirty="0" err="1">
                <a:effectLst/>
                <a:latin typeface="+mn-ea"/>
                <a:cs typeface="Times New Roman" panose="02020603050405020304" pitchFamily="18" charset="0"/>
              </a:rPr>
              <a:t>프리너의</a:t>
            </a:r>
            <a:r>
              <a:rPr lang="ko-KR" altLang="en-US" sz="2000" kern="100" dirty="0">
                <a:effectLst/>
                <a:latin typeface="+mn-ea"/>
                <a:cs typeface="Times New Roman" panose="02020603050405020304" pitchFamily="18" charset="0"/>
              </a:rPr>
              <a:t> 시대 </a:t>
            </a:r>
            <a:endParaRPr lang="en-US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US" altLang="ko-KR" sz="2000" dirty="0">
                <a:latin typeface="+mn-ea"/>
              </a:rPr>
              <a:t>‘</a:t>
            </a:r>
            <a:r>
              <a:rPr lang="ko-KR" altLang="ko-KR" sz="2000" dirty="0" err="1">
                <a:latin typeface="+mn-ea"/>
              </a:rPr>
              <a:t>솔</a:t>
            </a:r>
            <a:r>
              <a:rPr lang="ko-KR" altLang="en-US" sz="2000" dirty="0" err="1">
                <a:latin typeface="+mn-ea"/>
              </a:rPr>
              <a:t>로</a:t>
            </a:r>
            <a:r>
              <a:rPr lang="ko-KR" altLang="ko-KR" sz="2000" dirty="0" err="1">
                <a:latin typeface="+mn-ea"/>
              </a:rPr>
              <a:t>프리너의</a:t>
            </a:r>
            <a:r>
              <a:rPr lang="ko-KR" altLang="ko-KR" sz="2000" dirty="0">
                <a:latin typeface="+mn-ea"/>
              </a:rPr>
              <a:t> 시대</a:t>
            </a:r>
            <a:r>
              <a:rPr lang="en-US" altLang="ko-KR" sz="2000" dirty="0">
                <a:latin typeface="+mn-ea"/>
              </a:rPr>
              <a:t>’</a:t>
            </a:r>
            <a:r>
              <a:rPr lang="ko-KR" altLang="ko-KR" sz="2000" dirty="0">
                <a:latin typeface="+mn-ea"/>
              </a:rPr>
              <a:t>는</a:t>
            </a:r>
            <a:r>
              <a:rPr lang="en-US" altLang="ko-KR" sz="2000" dirty="0">
                <a:latin typeface="+mn-ea"/>
              </a:rPr>
              <a:t> ‘</a:t>
            </a:r>
            <a:r>
              <a:rPr lang="ko-KR" altLang="ko-KR" sz="2000" dirty="0">
                <a:latin typeface="+mn-ea"/>
              </a:rPr>
              <a:t>나 혼자의 한계</a:t>
            </a:r>
            <a:r>
              <a:rPr lang="en-US" altLang="ko-KR" sz="2000" dirty="0">
                <a:latin typeface="+mn-ea"/>
              </a:rPr>
              <a:t>’</a:t>
            </a:r>
            <a:r>
              <a:rPr lang="ko-KR" altLang="ko-KR" sz="2000" dirty="0">
                <a:latin typeface="+mn-ea"/>
              </a:rPr>
              <a:t>보다</a:t>
            </a:r>
            <a:r>
              <a:rPr lang="en-US" altLang="ko-KR" sz="2000" dirty="0">
                <a:latin typeface="+mn-ea"/>
              </a:rPr>
              <a:t> ‘</a:t>
            </a:r>
            <a:r>
              <a:rPr lang="ko-KR" altLang="ko-KR" sz="2000" dirty="0">
                <a:latin typeface="+mn-ea"/>
              </a:rPr>
              <a:t>디지털 레버리지</a:t>
            </a:r>
            <a:r>
              <a:rPr lang="en-US" altLang="ko-KR" sz="2000" dirty="0">
                <a:latin typeface="+mn-ea"/>
              </a:rPr>
              <a:t>’</a:t>
            </a:r>
            <a:r>
              <a:rPr lang="ko-KR" altLang="ko-KR" sz="2000" dirty="0">
                <a:latin typeface="+mn-ea"/>
              </a:rPr>
              <a:t>가 더 크게 작동하는 시대</a:t>
            </a:r>
            <a:r>
              <a:rPr lang="en-US" altLang="ko-KR" sz="2000" dirty="0">
                <a:latin typeface="+mn-ea"/>
              </a:rPr>
              <a:t>.</a:t>
            </a:r>
          </a:p>
          <a:p>
            <a:pPr>
              <a:spcAft>
                <a:spcPts val="800"/>
              </a:spcAft>
            </a:pPr>
            <a:r>
              <a:rPr lang="ko-KR" altLang="ko-KR" sz="2000" dirty="0">
                <a:latin typeface="+mn-ea"/>
              </a:rPr>
              <a:t>아이디어와 실행력을 갖춘 개인이라면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ko-KR" sz="2000" dirty="0">
                <a:latin typeface="+mn-ea"/>
              </a:rPr>
              <a:t>지금은 </a:t>
            </a:r>
            <a:r>
              <a:rPr lang="ko-KR" altLang="ko-KR" sz="2000" b="1" dirty="0">
                <a:latin typeface="+mn-ea"/>
              </a:rPr>
              <a:t>기업</a:t>
            </a:r>
            <a:r>
              <a:rPr lang="en-US" altLang="ko-KR" sz="2000" b="1" dirty="0">
                <a:latin typeface="+mn-ea"/>
              </a:rPr>
              <a:t>·</a:t>
            </a:r>
            <a:r>
              <a:rPr lang="ko-KR" altLang="ko-KR" sz="2000" b="1" dirty="0">
                <a:latin typeface="+mn-ea"/>
              </a:rPr>
              <a:t>국적</a:t>
            </a:r>
            <a:r>
              <a:rPr lang="en-US" altLang="ko-KR" sz="2000" b="1" dirty="0">
                <a:latin typeface="+mn-ea"/>
              </a:rPr>
              <a:t>·</a:t>
            </a:r>
            <a:r>
              <a:rPr lang="ko-KR" altLang="ko-KR" sz="2000" b="1" dirty="0">
                <a:latin typeface="+mn-ea"/>
              </a:rPr>
              <a:t>자본의 벽이 가장 낮아진 순간</a:t>
            </a:r>
            <a:r>
              <a:rPr lang="ko-KR" altLang="ko-KR" sz="2000" dirty="0">
                <a:latin typeface="+mn-ea"/>
              </a:rPr>
              <a:t>이기도 </a:t>
            </a:r>
            <a:r>
              <a:rPr lang="ko-KR" altLang="en-US" sz="2000" dirty="0">
                <a:latin typeface="+mn-ea"/>
              </a:rPr>
              <a:t>하다</a:t>
            </a:r>
            <a:r>
              <a:rPr lang="en-US" altLang="ko-KR" sz="2000" dirty="0">
                <a:latin typeface="+mn-ea"/>
              </a:rPr>
              <a:t>. </a:t>
            </a:r>
          </a:p>
          <a:p>
            <a:pPr>
              <a:spcAft>
                <a:spcPts val="800"/>
              </a:spcAft>
            </a:pPr>
            <a:r>
              <a:rPr lang="ko-KR" altLang="ko-KR" sz="2000" dirty="0">
                <a:latin typeface="+mn-ea"/>
              </a:rPr>
              <a:t>즉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ko-KR" sz="2000" b="1" dirty="0">
                <a:latin typeface="+mn-ea"/>
              </a:rPr>
              <a:t>작고 민첩한</a:t>
            </a:r>
            <a:r>
              <a:rPr lang="en-US" altLang="ko-KR" sz="2000" b="1" dirty="0">
                <a:latin typeface="+mn-ea"/>
              </a:rPr>
              <a:t> 1</a:t>
            </a:r>
            <a:r>
              <a:rPr lang="ko-KR" altLang="ko-KR" sz="2000" b="1" dirty="0">
                <a:latin typeface="+mn-ea"/>
              </a:rPr>
              <a:t>인기업이 거대 조직만큼의 임팩트를 낼 수 있는 골든 타임</a:t>
            </a:r>
            <a:r>
              <a:rPr lang="ko-KR" altLang="ko-KR" sz="2000" dirty="0">
                <a:latin typeface="+mn-ea"/>
              </a:rPr>
              <a:t>이 바로 지금</a:t>
            </a:r>
            <a:r>
              <a:rPr lang="ko-KR" altLang="en-US" sz="2000" dirty="0">
                <a:latin typeface="+mn-ea"/>
              </a:rPr>
              <a:t>이다</a:t>
            </a:r>
            <a:r>
              <a:rPr lang="en-US" altLang="ko-KR" sz="2000" dirty="0">
                <a:latin typeface="+mn-ea"/>
              </a:rPr>
              <a:t>. 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660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AED0E1-CFF1-8543-456C-86ACC0BC2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F5231F-7C4C-C225-81D4-5F4C48DF28D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F95DC0-C0E9-167A-42F1-85F01C00067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860868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800"/>
              </a:spcAft>
            </a:pPr>
            <a:r>
              <a:rPr lang="ko-KR" altLang="en-US" sz="1800" kern="100" dirty="0">
                <a:latin typeface="+mn-ea"/>
                <a:cs typeface="Times New Roman" panose="02020603050405020304" pitchFamily="18" charset="0"/>
              </a:rPr>
              <a:t>어떤 도구들이 있나</a:t>
            </a:r>
            <a:r>
              <a:rPr lang="en-US" altLang="ko-KR" sz="1800" kern="100" dirty="0">
                <a:latin typeface="+mn-ea"/>
                <a:cs typeface="Times New Roman" panose="02020603050405020304" pitchFamily="18" charset="0"/>
              </a:rPr>
              <a:t>? </a:t>
            </a:r>
          </a:p>
          <a:p>
            <a:pPr lvl="1">
              <a:spcAft>
                <a:spcPts val="800"/>
              </a:spcAft>
            </a:pP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비주얼 스튜디오 코드 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+ </a:t>
            </a:r>
            <a:r>
              <a:rPr lang="ko-KR" altLang="en-US" sz="1500" kern="100" dirty="0" err="1">
                <a:effectLst/>
                <a:latin typeface="+mn-ea"/>
                <a:cs typeface="Times New Roman" panose="02020603050405020304" pitchFamily="18" charset="0"/>
              </a:rPr>
              <a:t>코파일럿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: 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기업 시장에서 이미 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30%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정도를 사용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한달에 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50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번의 채팅까지는 무료로 사용가능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Pro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요금제는 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10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불 결제 </a:t>
            </a:r>
            <a:endParaRPr lang="en-US" altLang="ko-KR" sz="15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1">
              <a:spcAft>
                <a:spcPts val="800"/>
              </a:spcAft>
            </a:pP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Cursor IDE: 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처음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2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주는 무료 사용 가능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한달에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20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불 결제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비주얼 스튜디오 코드를 </a:t>
            </a:r>
            <a:r>
              <a:rPr lang="ko-KR" altLang="en-US" sz="1500" kern="100" dirty="0" err="1">
                <a:latin typeface="+mn-ea"/>
                <a:cs typeface="Times New Roman" panose="02020603050405020304" pitchFamily="18" charset="0"/>
              </a:rPr>
              <a:t>포크한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프로젝트이기 때문에 사용법이 비주얼 스튜디오 코드와 비슷하다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 </a:t>
            </a:r>
          </a:p>
          <a:p>
            <a:pPr lvl="1">
              <a:spcAft>
                <a:spcPts val="800"/>
              </a:spcAft>
            </a:pP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Claude Code: 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한달에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20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불을 결제해야 한다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 CLI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환경이 익숙한 개발자들에게 적합한 도구이다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</a:t>
            </a:r>
            <a:endParaRPr lang="en-US" altLang="ko-KR" sz="1500" kern="100" dirty="0">
              <a:latin typeface="+mn-ea"/>
              <a:cs typeface="Times New Roman" panose="02020603050405020304" pitchFamily="18" charset="0"/>
            </a:endParaRPr>
          </a:p>
          <a:p>
            <a:pPr lvl="1">
              <a:spcAft>
                <a:spcPts val="800"/>
              </a:spcAft>
            </a:pP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구글의 제미나이 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CLI: 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무료로 사용할 수 있고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하루에 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100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만 토큰을 제공한다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en-US" sz="1500" kern="100" dirty="0">
                <a:effectLst/>
                <a:latin typeface="+mn-ea"/>
                <a:cs typeface="Times New Roman" panose="02020603050405020304" pitchFamily="18" charset="0"/>
              </a:rPr>
              <a:t>아직은 성능이 좀 떨어지는 편이다</a:t>
            </a:r>
            <a:r>
              <a:rPr lang="en-US" altLang="ko-KR" sz="15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</a:p>
          <a:p>
            <a:pPr lvl="1">
              <a:spcAft>
                <a:spcPts val="800"/>
              </a:spcAft>
            </a:pP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아마존의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Kiro: 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아직은 무료이고 초기버전이지만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스펙 기반으로 개발하기에 좋은 도구이다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 </a:t>
            </a:r>
          </a:p>
          <a:p>
            <a:pPr lvl="1">
              <a:spcAft>
                <a:spcPts val="800"/>
              </a:spcAft>
            </a:pP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GPT5 + CLI: 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가장 최근에 출시된 도구</a:t>
            </a:r>
            <a:endParaRPr lang="en-US" altLang="ko-KR" sz="1500" kern="100" dirty="0">
              <a:latin typeface="+mn-ea"/>
              <a:cs typeface="Times New Roman" panose="02020603050405020304" pitchFamily="18" charset="0"/>
            </a:endParaRPr>
          </a:p>
          <a:p>
            <a:pPr lvl="1">
              <a:spcAft>
                <a:spcPts val="800"/>
              </a:spcAft>
            </a:pPr>
            <a:endParaRPr lang="en-US" altLang="ko-KR" sz="15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1">
              <a:spcAft>
                <a:spcPts val="800"/>
              </a:spcAft>
            </a:pPr>
            <a:endParaRPr lang="ko-KR" altLang="ko-KR" sz="15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671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DE7A9-5D63-D912-39C9-C1889769D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0BC3EF-4CFE-675D-8AF2-6845E2411E5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F6777D-555F-5EFC-B6CC-D8CFB750976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800"/>
              </a:spcAft>
            </a:pPr>
            <a:r>
              <a:rPr lang="ko-KR" altLang="en-US" sz="1800" kern="100" dirty="0">
                <a:latin typeface="+mn-ea"/>
                <a:cs typeface="Times New Roman" panose="02020603050405020304" pitchFamily="18" charset="0"/>
              </a:rPr>
              <a:t>비주얼 스튜디오 코드 </a:t>
            </a:r>
            <a:endParaRPr lang="ko-KR" altLang="ko-KR" sz="18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CFD745-FC3C-BD88-84DE-FC11626BFB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650" y="1272436"/>
            <a:ext cx="6382290" cy="335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4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EDF2E4-69A2-5645-809C-BCD115DC9540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449580" y="3346132"/>
            <a:ext cx="4648200" cy="1126808"/>
          </a:xfrm>
        </p:spPr>
        <p:txBody>
          <a:bodyPr anchor="t">
            <a:normAutofit/>
          </a:bodyPr>
          <a:lstStyle/>
          <a:p>
            <a:r>
              <a:rPr kumimoji="1" lang="en-US" altLang="ko-KR" sz="3400" dirty="0">
                <a:solidFill>
                  <a:schemeClr val="bg1"/>
                </a:solidFill>
                <a:latin typeface="+mn-ea"/>
                <a:ea typeface="+mn-ea"/>
              </a:rPr>
              <a:t>Vibe </a:t>
            </a:r>
            <a:r>
              <a:rPr kumimoji="1" lang="ko-KR" altLang="en-US" sz="3400" dirty="0">
                <a:solidFill>
                  <a:schemeClr val="bg1"/>
                </a:solidFill>
                <a:latin typeface="+mn-ea"/>
                <a:ea typeface="+mn-ea"/>
              </a:rPr>
              <a:t>프로그래밍 소개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E9D93E9A-4C7B-0B49-BDE4-E32271F98778}"/>
              </a:ext>
            </a:extLst>
          </p:cNvPr>
          <p:cNvSpPr txBox="1">
            <a:spLocks/>
          </p:cNvSpPr>
          <p:nvPr/>
        </p:nvSpPr>
        <p:spPr>
          <a:xfrm>
            <a:off x="449580" y="2268537"/>
            <a:ext cx="103632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5400" dirty="0">
                <a:solidFill>
                  <a:schemeClr val="bg1"/>
                </a:solidFill>
                <a:latin typeface="+mn-ea"/>
                <a:ea typeface="+mn-ea"/>
              </a:rPr>
              <a:t>01</a:t>
            </a:r>
            <a:endParaRPr kumimoji="1" lang="ko-KR" altLang="en-US" sz="5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49580" y="3231832"/>
            <a:ext cx="442722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6280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DF1DA2-8D1F-D6D3-9F9F-F527CC0FA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BE12B-C5F0-64BA-B44F-5C566A5B8CD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C83FCC-BC4C-D171-3651-32AF1EE5A6C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800"/>
              </a:spcAft>
            </a:pPr>
            <a:r>
              <a:rPr lang="en-US" altLang="ko-KR" sz="1800" kern="100" dirty="0">
                <a:latin typeface="+mn-ea"/>
                <a:cs typeface="Times New Roman" panose="02020603050405020304" pitchFamily="18" charset="0"/>
              </a:rPr>
              <a:t>Cursor</a:t>
            </a:r>
            <a:r>
              <a:rPr lang="ko-KR" altLang="en-US" sz="18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>
                <a:latin typeface="+mn-ea"/>
                <a:cs typeface="Times New Roman" panose="02020603050405020304" pitchFamily="18" charset="0"/>
              </a:rPr>
              <a:t>IDE</a:t>
            </a:r>
            <a:endParaRPr lang="ko-KR" altLang="ko-KR" sz="18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E9E7094-AA3D-867C-9ECA-3A367C5D21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1324921"/>
            <a:ext cx="5089525" cy="319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287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AE4AB-F8D5-5F57-43C8-103149E3E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958FF-FBEB-7D7B-3CFA-BF149DB4AAA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406E74-432B-E727-BE62-14CD4E31042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800"/>
              </a:spcAft>
            </a:pPr>
            <a:r>
              <a:rPr lang="ko-KR" altLang="en-US" sz="1800" kern="100" dirty="0">
                <a:latin typeface="+mn-ea"/>
                <a:cs typeface="Times New Roman" panose="02020603050405020304" pitchFamily="18" charset="0"/>
              </a:rPr>
              <a:t>구글의 제미나이 </a:t>
            </a:r>
            <a:r>
              <a:rPr lang="en-US" altLang="ko-KR" sz="1800" kern="100" dirty="0">
                <a:latin typeface="+mn-ea"/>
                <a:cs typeface="Times New Roman" panose="02020603050405020304" pitchFamily="18" charset="0"/>
              </a:rPr>
              <a:t>CLI </a:t>
            </a:r>
            <a:endParaRPr lang="ko-KR" altLang="ko-KR" sz="18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966AAC1-36A0-2760-2DBC-6A0BAB3870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449" y="1218405"/>
            <a:ext cx="5404661" cy="347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449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25B2E1-BDBC-DDA6-118B-67376601E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3DEDB8-4E90-1584-57D1-73AC5521359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994090-2F3F-E433-2556-CEC68BAA769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800"/>
              </a:spcAft>
            </a:pPr>
            <a:r>
              <a:rPr lang="ko-KR" altLang="en-US" sz="1800" kern="100" dirty="0">
                <a:effectLst/>
                <a:latin typeface="+mn-ea"/>
                <a:cs typeface="Times New Roman" panose="02020603050405020304" pitchFamily="18" charset="0"/>
              </a:rPr>
              <a:t>아마존의 </a:t>
            </a:r>
            <a:r>
              <a:rPr lang="en-US" altLang="ko-KR" sz="1800" kern="100" dirty="0">
                <a:latin typeface="+mn-ea"/>
                <a:cs typeface="Times New Roman" panose="02020603050405020304" pitchFamily="18" charset="0"/>
              </a:rPr>
              <a:t>Kiro</a:t>
            </a:r>
            <a:endParaRPr lang="ko-KR" altLang="ko-KR" sz="18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55FDF17-0309-F328-F938-C723A82E73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120" y="1406328"/>
            <a:ext cx="5589366" cy="261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438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31420-84A2-2886-81B6-D0E8C37A9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82861-E89E-A714-01A6-FCF58CAA419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763DE9-830B-BAA8-2691-C2BC7032F9E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800"/>
              </a:spcAft>
            </a:pPr>
            <a:r>
              <a:rPr lang="en-US" altLang="ko-KR" sz="1800" kern="100" dirty="0">
                <a:latin typeface="+mn-ea"/>
                <a:cs typeface="Times New Roman" panose="02020603050405020304" pitchFamily="18" charset="0"/>
              </a:rPr>
              <a:t>Claude Code</a:t>
            </a:r>
            <a:r>
              <a:rPr lang="ko-KR" altLang="en-US" sz="1800" kern="100" dirty="0">
                <a:latin typeface="+mn-ea"/>
                <a:cs typeface="Times New Roman" panose="02020603050405020304" pitchFamily="18" charset="0"/>
              </a:rPr>
              <a:t>의 </a:t>
            </a:r>
            <a:r>
              <a:rPr lang="en-US" altLang="ko-KR" sz="1800" kern="100" dirty="0">
                <a:latin typeface="+mn-ea"/>
                <a:cs typeface="Times New Roman" panose="02020603050405020304" pitchFamily="18" charset="0"/>
              </a:rPr>
              <a:t>CLI</a:t>
            </a:r>
            <a:r>
              <a:rPr lang="ko-KR" altLang="en-US" sz="1800" kern="100" dirty="0">
                <a:latin typeface="+mn-ea"/>
                <a:cs typeface="Times New Roman" panose="02020603050405020304" pitchFamily="18" charset="0"/>
              </a:rPr>
              <a:t>화면 </a:t>
            </a:r>
            <a:endParaRPr lang="ko-KR" altLang="ko-KR" sz="18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8B3C51C-B8B2-88CC-EDED-FA17710B5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729" y="1277566"/>
            <a:ext cx="5697799" cy="3386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3003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31420-84A2-2886-81B6-D0E8C37A9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82861-E89E-A714-01A6-FCF58CAA419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763DE9-830B-BAA8-2691-C2BC7032F9E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838714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800"/>
              </a:spcAft>
            </a:pPr>
            <a:r>
              <a:rPr lang="ko-KR" altLang="en-US" sz="1800" kern="100" dirty="0">
                <a:latin typeface="+mn-ea"/>
                <a:cs typeface="Times New Roman" panose="02020603050405020304" pitchFamily="18" charset="0"/>
              </a:rPr>
              <a:t>어떤 도구를 선택하는 것이 좋은가</a:t>
            </a:r>
            <a:r>
              <a:rPr lang="en-US" altLang="ko-KR" sz="1800" kern="100" dirty="0">
                <a:latin typeface="+mn-ea"/>
                <a:cs typeface="Times New Roman" panose="02020603050405020304" pitchFamily="18" charset="0"/>
              </a:rPr>
              <a:t>?</a:t>
            </a:r>
            <a:r>
              <a:rPr lang="ko-KR" altLang="en-US" sz="1800" kern="100" dirty="0">
                <a:latin typeface="+mn-ea"/>
                <a:cs typeface="Times New Roman" panose="02020603050405020304" pitchFamily="18" charset="0"/>
              </a:rPr>
              <a:t> </a:t>
            </a:r>
            <a:endParaRPr lang="en-US" altLang="ko-KR" sz="1500" kern="100" dirty="0">
              <a:latin typeface="+mn-ea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개발 도구가 익숙하지 않는 초보자라면 </a:t>
            </a:r>
            <a:r>
              <a:rPr lang="ko-KR" altLang="en-US" sz="1500" kern="100" dirty="0" err="1">
                <a:latin typeface="+mn-ea"/>
                <a:cs typeface="Times New Roman" panose="02020603050405020304" pitchFamily="18" charset="0"/>
              </a:rPr>
              <a:t>비주얼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스튜디오 코드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+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500" kern="100" dirty="0" err="1">
                <a:latin typeface="+mn-ea"/>
                <a:cs typeface="Times New Roman" panose="02020603050405020304" pitchFamily="18" charset="0"/>
              </a:rPr>
              <a:t>코파일럿이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처음 접근하기에 편하다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이미 기업 시장의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30%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이상의 개발자들이 사용하고 있다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기본 요금은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$10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불 </a:t>
            </a:r>
            <a:endParaRPr lang="en-US" altLang="ko-KR" sz="1500" kern="100" dirty="0">
              <a:latin typeface="+mn-ea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Cursor IDE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의 경우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$20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불 정도 결제를 해서 사용해야 하지만 </a:t>
            </a:r>
            <a:r>
              <a:rPr lang="ko-KR" altLang="en-US" sz="1500" kern="100" dirty="0" err="1">
                <a:latin typeface="+mn-ea"/>
                <a:cs typeface="Times New Roman" panose="02020603050405020304" pitchFamily="18" charset="0"/>
              </a:rPr>
              <a:t>클로드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500" kern="100" dirty="0" err="1">
                <a:latin typeface="+mn-ea"/>
                <a:cs typeface="Times New Roman" panose="02020603050405020304" pitchFamily="18" charset="0"/>
              </a:rPr>
              <a:t>소넷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기반의 개발이 상당히 코드가 잘 생성되는 편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통합 개발 환경을 좋아하는 개발자들에게 인기가 높다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</a:t>
            </a:r>
            <a:endParaRPr lang="en-US" altLang="ko-KR" sz="1500" kern="100" dirty="0">
              <a:latin typeface="+mn-ea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ko-KR" altLang="en-US" sz="1500" kern="100" dirty="0" err="1">
                <a:latin typeface="+mn-ea"/>
                <a:cs typeface="Times New Roman" panose="02020603050405020304" pitchFamily="18" charset="0"/>
              </a:rPr>
              <a:t>바이브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코딩을 많이 사용하는 경우라면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Claude Code</a:t>
            </a:r>
            <a:r>
              <a:rPr lang="ko-KR" altLang="en-US" sz="1500" kern="100" dirty="0" err="1">
                <a:latin typeface="+mn-ea"/>
                <a:cs typeface="Times New Roman" panose="02020603050405020304" pitchFamily="18" charset="0"/>
              </a:rPr>
              <a:t>를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추천함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CLI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라는 환경이 처음에는 불편할 수 있지만 이런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CLI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환경과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Cursor IDE</a:t>
            </a:r>
            <a:r>
              <a:rPr lang="ko-KR" altLang="en-US" sz="1500" kern="100" dirty="0" err="1">
                <a:latin typeface="+mn-ea"/>
                <a:cs typeface="Times New Roman" panose="02020603050405020304" pitchFamily="18" charset="0"/>
              </a:rPr>
              <a:t>를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같이 사용하거나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,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500" kern="100" dirty="0" err="1">
                <a:latin typeface="+mn-ea"/>
                <a:cs typeface="Times New Roman" panose="02020603050405020304" pitchFamily="18" charset="0"/>
              </a:rPr>
              <a:t>비주얼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스튜디오 코드와 같이 사용하면 해결됨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.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$20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불 요금제부터 사용이 가능</a:t>
            </a:r>
            <a:endParaRPr lang="en-US" altLang="ko-KR" sz="1500" kern="100" dirty="0">
              <a:latin typeface="+mn-ea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무료로 사용하는 환경을 원한다면 구글 </a:t>
            </a:r>
            <a:r>
              <a:rPr lang="ko-KR" altLang="en-US" sz="1500" kern="100" dirty="0" err="1">
                <a:latin typeface="+mn-ea"/>
                <a:cs typeface="Times New Roman" panose="02020603050405020304" pitchFamily="18" charset="0"/>
              </a:rPr>
              <a:t>제미나이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CLI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와 구글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AI Studio</a:t>
            </a:r>
            <a:r>
              <a:rPr lang="ko-KR" altLang="en-US" sz="1500" kern="100" dirty="0" err="1">
                <a:latin typeface="+mn-ea"/>
                <a:cs typeface="Times New Roman" panose="02020603050405020304" pitchFamily="18" charset="0"/>
              </a:rPr>
              <a:t>를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병행하는 것도 좋고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,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범용적으로 사용하면서 코드의 질도 높이고 싶다면 </a:t>
            </a:r>
            <a:r>
              <a:rPr lang="en-US" altLang="ko-KR" sz="1500" kern="100" dirty="0">
                <a:latin typeface="+mn-ea"/>
                <a:cs typeface="Times New Roman" panose="02020603050405020304" pitchFamily="18" charset="0"/>
              </a:rPr>
              <a:t>GPT5</a:t>
            </a:r>
            <a:r>
              <a:rPr lang="ko-KR" altLang="en-US" sz="1500" kern="100" dirty="0">
                <a:latin typeface="+mn-ea"/>
                <a:cs typeface="Times New Roman" panose="02020603050405020304" pitchFamily="18" charset="0"/>
              </a:rPr>
              <a:t> 유료 모델도 좋다 </a:t>
            </a:r>
            <a:endParaRPr lang="en-US" altLang="ko-KR" sz="1800" kern="100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888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540F5-6D4C-55FE-A082-6DC268C69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77687-5AA4-9C92-C39C-D3CA4AC58EC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99F8DB-0AB1-CB1A-67DA-3F94AAD8E9C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139700" indent="-139700" fontAlgn="base" latinLnBrk="0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테슬라의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수석 개발자였던 안드레이 </a:t>
            </a: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카파시가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처음 사용</a:t>
            </a: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감성 코딩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또는 말로 하는 코딩 열풍</a:t>
            </a: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Visual Studio Code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+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Copilot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을 사용하거나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Cursor IDE,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Claude Code 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등을 사용해서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웹사이트나 앱을 만드는 시대가 되었다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  <a:p>
            <a:pPr marL="139700" indent="-139700" fontAlgn="base" latinLnBrk="0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통합 도구 형태로 제공되거나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CLI(Command Line Interface)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로 제공된다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초기 설계와 디자인 작업부터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개발과 테스트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배포까지 자동화 되는 시대가 됨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93585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59D61-9493-4745-8A9C-677819B8E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415679-744F-3CFB-74EE-CE9AFBDAABA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F56F86-BBCF-919D-3505-F68D625AF70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139700" indent="-139700" fontAlgn="base" latinLnBrk="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테슬라의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수석 개발자였던 안드레이 </a:t>
            </a: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카파시가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처음 사용</a:t>
            </a: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3C1BE56-9FA0-245A-16E0-A7BB1FA18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098" y="1327608"/>
            <a:ext cx="5295972" cy="122719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24AC94B-C36D-5BCE-DF8E-74F3D58DE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4967" y="2634883"/>
            <a:ext cx="2924861" cy="193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540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6B24C-5358-ADF6-548C-26FCEEE5E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55856-E600-9FE0-BA90-0F7D8D9B1A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3DC369-57BA-E918-CF30-F3442E871EF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139700" indent="-139700" fontAlgn="base" latinLnBrk="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Software 3.0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의 시대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–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LLM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을 사용해서 코딩하는 시대 </a:t>
            </a: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B54BF1A-11FB-0B47-A6D4-A96AE4BA5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317" y="1230404"/>
            <a:ext cx="6182054" cy="342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949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6B24C-5358-ADF6-548C-26FCEEE5E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55856-E600-9FE0-BA90-0F7D8D9B1A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3DC369-57BA-E918-CF30-F3442E871EF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139700" indent="-139700" fontAlgn="base" latinLnBrk="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LLM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OS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역할을 하고 있다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39700" indent="-139700" fontAlgn="base" latinLnBrk="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23EA54-901D-1840-8031-A0D68C7E8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586" y="1336766"/>
            <a:ext cx="5029202" cy="316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457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6B24C-5358-ADF6-548C-26FCEEE5E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55856-E600-9FE0-BA90-0F7D8D9B1A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3DC369-57BA-E918-CF30-F3442E871EF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5"/>
            <a:ext cx="7886700" cy="3262312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139700" indent="-139700" fontAlgn="base" latinLnBrk="0"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2"/>
              </a:buBlip>
            </a:pP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빅테크들의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데이터센터와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GPU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에 대한 엄청난 투자 </a:t>
            </a:r>
            <a:endParaRPr kumimoji="1"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BEF919-8BEC-BD40-A741-00A5F97C9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282" y="1286904"/>
            <a:ext cx="5896536" cy="346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975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005A8-A9F8-FD09-E56A-E71A04B7CA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E961EA-CB94-0F5A-FEC5-3B17770F2CF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E917CA-FDFF-011C-C824-DF8AA33B78C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4"/>
            <a:ext cx="7886700" cy="3674333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비전문가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일반인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도 앱과 웹을 만들 수 있나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? </a:t>
            </a:r>
          </a:p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가능하다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! 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다만 개발자들이 사용하는 용어를 알아야 한다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</a:p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기본적인 용어들은 알아야 하고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형상 관리를 위해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git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을 사용할 수 있어야 한다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</a:p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50~100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명이 사용하는 앱과 웹사이트면 충분히 만들 수 있고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kumimoji="1" lang="en-US" altLang="ko-KR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mvp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프로그램을 빠른 시간 안에 만들 수 있다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34960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76C4D1-8640-F735-1E1F-8BE571466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A4A85-97A5-9163-9C4D-C5654D84ED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800" y="107950"/>
            <a:ext cx="7886700" cy="993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바이브</a:t>
            </a: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코딩 트렌드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AAEAD6-8452-B81D-61FD-9E4BE3EF491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4813" y="866774"/>
            <a:ext cx="7886700" cy="3674333"/>
          </a:xfr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실제 서비스가 가능한 앱과 웹을 만들려면 기존 개발자들이 좀 더 유리하다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</a:p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프론트엔드만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다루던 개발자들에게는 </a:t>
            </a: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백엔드를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자동으로 생성해줄 수 있고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백엔드만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다루던 개발자들에게는 </a:t>
            </a: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프론트엔드를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자동으로 생성해준다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</a:p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규모가 크고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보안이 철저한 앱과 웹이라면 </a:t>
            </a:r>
            <a:r>
              <a:rPr kumimoji="1"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기술스택을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잘 알고 있는 기존 시니어 개발자들이 매우 유리하다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</a:p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여전히 사람의 도움이 필요하다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</a:p>
          <a:p>
            <a:pPr marL="139700" indent="-139700" fontAlgn="base" latinLnBrk="0">
              <a:lnSpc>
                <a:spcPct val="100000"/>
              </a:lnSpc>
              <a:spcBef>
                <a:spcPct val="0"/>
              </a:spcBef>
              <a:spcAft>
                <a:spcPct val="25000"/>
              </a:spcAft>
              <a:buClr>
                <a:srgbClr val="3333CC"/>
              </a:buClr>
              <a:buSzPct val="120000"/>
              <a:buBlip>
                <a:blip r:embed="rId3"/>
              </a:buBlip>
            </a:pP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자율주행이 한번이 되지 않고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반자율주행을 거쳐서 완전자율주행으로 가는 것처럼 앞으로도 사람 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+ AI(LLM)</a:t>
            </a:r>
            <a:r>
              <a:rPr kumimoji="1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의 협업이 필요한 시대라고 생각한다</a:t>
            </a:r>
            <a:r>
              <a:rPr kumimoji="1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15987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10269</TotalTime>
  <Words>1070</Words>
  <Application>Microsoft Office PowerPoint</Application>
  <PresentationFormat>화면 슬라이드 쇼(16:9)</PresentationFormat>
  <Paragraphs>93</Paragraphs>
  <Slides>24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2" baseType="lpstr">
      <vt:lpstr>a타이틀고딕1</vt:lpstr>
      <vt:lpstr>Segoe Light</vt:lpstr>
      <vt:lpstr>맑은 고딕</vt:lpstr>
      <vt:lpstr>Arial</vt:lpstr>
      <vt:lpstr>Calibri</vt:lpstr>
      <vt:lpstr>Calibri Light</vt:lpstr>
      <vt:lpstr>Segoe UI</vt:lpstr>
      <vt:lpstr>Office 테마</vt:lpstr>
      <vt:lpstr>코드 어시스턴트를 활용한 바이브 프로그래밍</vt:lpstr>
      <vt:lpstr>Vibe 프로그래밍 소개 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PowerPoint 프레젠테이션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  <vt:lpstr>바이브 코딩 트렌드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본문</dc:title>
  <dc:creator>Microsoft Office User</dc:creator>
  <cp:lastModifiedBy>종덕 김</cp:lastModifiedBy>
  <cp:revision>167</cp:revision>
  <cp:lastPrinted>2024-06-12T00:34:59Z</cp:lastPrinted>
  <dcterms:created xsi:type="dcterms:W3CDTF">2023-02-27T00:52:41Z</dcterms:created>
  <dcterms:modified xsi:type="dcterms:W3CDTF">2025-09-03T09:38:35Z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</Properties>
</file>

<file path=docProps/thumbnail.jpeg>
</file>